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6" r:id="rId3"/>
    <p:sldId id="278" r:id="rId4"/>
    <p:sldId id="288" r:id="rId5"/>
    <p:sldId id="287" r:id="rId6"/>
    <p:sldId id="277" r:id="rId7"/>
    <p:sldId id="289" r:id="rId8"/>
    <p:sldId id="286" r:id="rId9"/>
    <p:sldId id="263" r:id="rId10"/>
    <p:sldId id="279" r:id="rId11"/>
    <p:sldId id="257" r:id="rId12"/>
    <p:sldId id="280" r:id="rId13"/>
    <p:sldId id="267" r:id="rId14"/>
    <p:sldId id="270" r:id="rId15"/>
    <p:sldId id="258" r:id="rId16"/>
    <p:sldId id="281" r:id="rId17"/>
    <p:sldId id="282" r:id="rId18"/>
    <p:sldId id="283" r:id="rId19"/>
    <p:sldId id="290" r:id="rId20"/>
    <p:sldId id="291" r:id="rId21"/>
    <p:sldId id="292" r:id="rId22"/>
    <p:sldId id="284" r:id="rId23"/>
    <p:sldId id="274" r:id="rId24"/>
    <p:sldId id="293" r:id="rId25"/>
    <p:sldId id="295" r:id="rId26"/>
    <p:sldId id="29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0" autoAdjust="0"/>
    <p:restoredTop sz="91264" autoAdjust="0"/>
  </p:normalViewPr>
  <p:slideViewPr>
    <p:cSldViewPr snapToGrid="0">
      <p:cViewPr varScale="1">
        <p:scale>
          <a:sx n="68" d="100"/>
          <a:sy n="68" d="100"/>
        </p:scale>
        <p:origin x="11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Writing Curriculum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-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Data not available</c:v>
                </c:pt>
                <c:pt idx="1">
                  <c:v>Non-NLS</c:v>
                </c:pt>
                <c:pt idx="2">
                  <c:v>NLS</c:v>
                </c:pt>
                <c:pt idx="3">
                  <c:v>NLS-Revised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13.095238095238097</c:v>
                </c:pt>
                <c:pt idx="1">
                  <c:v>17.857142857142858</c:v>
                </c:pt>
                <c:pt idx="2">
                  <c:v>42.857142857142854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6B-4774-A362-8CB6A552D3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Year Group Shift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Data not available</c:v>
                </c:pt>
                <c:pt idx="1">
                  <c:v>Non-NLS</c:v>
                </c:pt>
                <c:pt idx="2">
                  <c:v>NLS</c:v>
                </c:pt>
                <c:pt idx="3">
                  <c:v>NLS-Revised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6B-4774-A362-8CB6A552D32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Poetry Removed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Data not available</c:v>
                </c:pt>
                <c:pt idx="1">
                  <c:v>Non-NLS</c:v>
                </c:pt>
                <c:pt idx="2">
                  <c:v>NLS</c:v>
                </c:pt>
                <c:pt idx="3">
                  <c:v>NLS-Revised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6B-4774-A362-8CB6A552D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1350744"/>
        <c:axId val="401353368"/>
      </c:barChart>
      <c:catAx>
        <c:axId val="401350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353368"/>
        <c:crosses val="autoZero"/>
        <c:auto val="1"/>
        <c:lblAlgn val="ctr"/>
        <c:lblOffset val="100"/>
        <c:noMultiLvlLbl val="0"/>
      </c:catAx>
      <c:valAx>
        <c:axId val="401353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350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A2B94-115D-498C-9C5E-C9D2E6AD6B5D}" type="datetimeFigureOut">
              <a:rPr lang="en-GB" smtClean="0"/>
              <a:t>26/11/2018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3C62A-ACE4-442E-82CE-EF33B8C262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223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1) Inherent difficulty of the subject matter being learnt (Sweller 1994, 2010; Sweller &amp; Chandler 1994) </a:t>
            </a:r>
          </a:p>
          <a:p>
            <a:r>
              <a:rPr lang="en-GB" sz="1200" dirty="0"/>
              <a:t>Simple to complex</a:t>
            </a:r>
          </a:p>
          <a:p>
            <a:r>
              <a:rPr lang="en-GB" sz="1200" dirty="0"/>
              <a:t>Part-whole </a:t>
            </a:r>
          </a:p>
          <a:p>
            <a:r>
              <a:rPr lang="en-GB" sz="1200" dirty="0"/>
              <a:t>Full complexity but draw attention to individual elements</a:t>
            </a:r>
            <a:endParaRPr lang="en-GB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/>
              <a:t>2) A combination of high intrinsic and high extraneous cognitive load may be fatal to learning because working memory may be substantially exceeded … [I]t may be essential to design instruction in a manner that reduces extraneous cognitive load.</a:t>
            </a:r>
            <a:r>
              <a:rPr lang="en-GB" sz="1200" dirty="0"/>
              <a:t>(Sweller, van Merrienboer &amp; Paas 1998, pp. 263-264)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3) </a:t>
            </a:r>
            <a:r>
              <a:rPr lang="en-GB" sz="1200" dirty="0"/>
              <a:t>load imposed on the working memory by the process of learning – that is, the process of transferring information into the long-term memory through schema construction (Sweller, van Merrienboer &amp; Paas 1998, p. 259).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3C62A-ACE4-442E-82CE-EF33B8C262D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49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Does not mean it’s undesirable or conflicts with learning.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3C62A-ACE4-442E-82CE-EF33B8C262D6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6701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0EF97-E717-4E2E-BCD1-C1B08FE53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A9AA6C-76FD-45F8-BC2D-E26991D4E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14587-DF46-4C22-A0E7-F28D4B709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D277-C55C-48E7-BE00-56F27FA28E21}" type="datetimeFigureOut">
              <a:rPr lang="en-GB" smtClean="0"/>
              <a:t>26/11/2018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28111-C9B9-4725-90BE-D523A16F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1BC3B-5EF3-47AF-AA69-B2FE763AF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9C06-F34E-4B74-A2EA-83473165BB8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530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EE6AA-6D97-410A-A038-BD3F42C4B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274AF0-A4F8-4F62-BBA8-91130E85B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5650E-8529-42FB-A919-D4210BF13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D277-C55C-48E7-BE00-56F27FA28E21}" type="datetimeFigureOut">
              <a:rPr lang="en-GB" smtClean="0"/>
              <a:t>26/11/2018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E428A-98B3-4F16-AA11-083BA6FF3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105FB-BF58-49E3-96AB-DBE65CE4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9C06-F34E-4B74-A2EA-83473165BB8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3592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BEBC58-F6F3-43FA-B6C4-42F842308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5B1406-A3C1-42A8-9197-49864B2F6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E78C2-CC9B-43C5-9E3C-1A2F55611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D277-C55C-48E7-BE00-56F27FA28E21}" type="datetimeFigureOut">
              <a:rPr lang="en-GB" smtClean="0"/>
              <a:t>26/11/2018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16997-6491-4E0D-9033-7C17ED4CF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CE8BB-84D6-473D-9ABC-D7275E78B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9C06-F34E-4B74-A2EA-83473165BB8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67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98CB8-36B6-45E8-BF7C-F3684F2D7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BE0E3-B541-4802-8804-BDC5EEBC7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0B04B-1BF1-403E-A8AF-015403AA1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D277-C55C-48E7-BE00-56F27FA28E21}" type="datetimeFigureOut">
              <a:rPr lang="en-GB" smtClean="0"/>
              <a:t>26/11/2018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9917E-9F29-4ADE-B9DB-5F7B60D3C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14E7B-5D21-4398-A473-5300C79D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9C06-F34E-4B74-A2EA-83473165BB8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4777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5E332-881E-468D-A970-3BDF647DD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01667-680B-49E2-8058-7C623E746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33FF4-1A82-4672-B8DB-E94F4F637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D277-C55C-48E7-BE00-56F27FA28E21}" type="datetimeFigureOut">
              <a:rPr lang="en-GB" smtClean="0"/>
              <a:t>26/11/2018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15F30-F3BF-404E-BECF-B01560CB8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BADDF-22B5-4183-A995-494D42B13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9C06-F34E-4B74-A2EA-83473165BB8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54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41B40-EFF8-417B-8A02-03D4792B1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5FDEF-BFDA-4006-8B1A-DC145F07BC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934AC6-B769-4029-B053-DE68BB3A9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B654D-8351-4A02-A0CA-0ACB831B0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D277-C55C-48E7-BE00-56F27FA28E21}" type="datetimeFigureOut">
              <a:rPr lang="en-GB" smtClean="0"/>
              <a:t>26/11/2018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DAEAD-FE4F-4C40-8372-FA20E3F9C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50EEB6-0B4B-465F-86C0-A8C6CAEBE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9C06-F34E-4B74-A2EA-83473165BB8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95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C17D4-ED4F-49F7-9129-ABD8522C0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3188F-6051-4E72-9C13-42FA50E20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0E5FA-05FA-4986-BDF9-68C03537D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5389E9-8997-46CA-A803-C6F12D2704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CBFA59-4492-4C7B-9AF2-8084EF8957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1CF91E-1389-4EB0-8247-C016D587A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D277-C55C-48E7-BE00-56F27FA28E21}" type="datetimeFigureOut">
              <a:rPr lang="en-GB" smtClean="0"/>
              <a:t>26/11/2018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57ACEC-F767-4588-BA90-F020D5238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68030A-A5CC-481F-89C7-9204C01BD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9C06-F34E-4B74-A2EA-83473165BB8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793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41DCB-F750-438D-9E0F-8D56DEBE5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76E1FA-A4A7-4758-A70F-F74CC5B9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D277-C55C-48E7-BE00-56F27FA28E21}" type="datetimeFigureOut">
              <a:rPr lang="en-GB" smtClean="0"/>
              <a:t>26/11/2018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5B1E15-DAEC-4CDF-B5BF-128618330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DAC52A-D2ED-4583-8A72-441A1D7D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9C06-F34E-4B74-A2EA-83473165BB8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0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5761BF-A357-4FF8-B5FB-43938AA97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D277-C55C-48E7-BE00-56F27FA28E21}" type="datetimeFigureOut">
              <a:rPr lang="en-GB" smtClean="0"/>
              <a:t>26/11/2018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025DF3-E6C9-48E9-9ACC-1BA8E37DD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54A09-93F3-483F-88F2-76AA2AC45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9C06-F34E-4B74-A2EA-83473165BB8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6182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8FC92-8C0A-4B61-9C6B-15E13A255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3F1F9-D16F-42C2-9CD6-6CCD374E3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E40CD-B2FD-4644-B441-5F21305C3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1D4A9A-F6DD-4EEA-8780-32D28DED9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D277-C55C-48E7-BE00-56F27FA28E21}" type="datetimeFigureOut">
              <a:rPr lang="en-GB" smtClean="0"/>
              <a:t>26/11/2018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F57FD0-977D-4C3A-86E0-AF044B5D3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B94BA-26A8-4AEB-841C-C366D8F2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9C06-F34E-4B74-A2EA-83473165BB8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23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376BA-893B-4F13-AFA3-18EA5FDAB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DC9B91-B03F-4D82-84E4-6E654EDFD1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798726-2944-423E-AA29-8ADDD43D70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AA1AD1-A469-471E-AD8E-8971A6BA7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D277-C55C-48E7-BE00-56F27FA28E21}" type="datetimeFigureOut">
              <a:rPr lang="en-GB" smtClean="0"/>
              <a:t>26/11/2018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5333C-E8C5-4482-8F4D-691422281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08CDDC-5EA7-4B3C-BD70-A51276709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9C06-F34E-4B74-A2EA-83473165BB8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336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74EE1B-A774-434D-826E-49629F388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57944-EBE1-4AD8-9D79-4AAB370D1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A4D62-89DF-4599-80A4-3CBFDD14C0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3D277-C55C-48E7-BE00-56F27FA28E21}" type="datetimeFigureOut">
              <a:rPr lang="en-GB" smtClean="0"/>
              <a:t>26/11/2018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1CF2B-5E26-489D-8174-21CBA4F7C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7D0C4-1813-48DA-87F0-68E74352A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39C06-F34E-4B74-A2EA-83473165BB8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388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-well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5442E-39B4-45C5-930E-1BA6E1BAA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15815"/>
            <a:ext cx="9144000" cy="1083285"/>
          </a:xfrm>
        </p:spPr>
        <p:txBody>
          <a:bodyPr>
            <a:normAutofit/>
          </a:bodyPr>
          <a:lstStyle/>
          <a:p>
            <a:r>
              <a:rPr lang="en-GB" b="1" dirty="0"/>
              <a:t>Genre Overload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52931B-99C0-4890-B2D1-0107655C9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3783" y="2258401"/>
            <a:ext cx="4384431" cy="629993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/>
              <a:t>Moving towards a Knowledge Based Writing Curriculum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30114F-EE47-49B8-8497-2D69D1A0A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609" y="3178174"/>
            <a:ext cx="2134777" cy="189401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AB5FB76-2663-405E-A96A-F71BDF5BD04B}"/>
              </a:ext>
            </a:extLst>
          </p:cNvPr>
          <p:cNvSpPr txBox="1">
            <a:spLocks/>
          </p:cNvSpPr>
          <p:nvPr/>
        </p:nvSpPr>
        <p:spPr>
          <a:xfrm>
            <a:off x="3985845" y="5529139"/>
            <a:ext cx="4384431" cy="62999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@teach_well</a:t>
            </a:r>
          </a:p>
          <a:p>
            <a:r>
              <a:rPr lang="en-GB" b="1" dirty="0">
                <a:hlinkClick r:id="rId3"/>
              </a:rPr>
              <a:t>http://www.teach-well.com</a:t>
            </a:r>
            <a:r>
              <a:rPr lang="en-GB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618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3416"/>
    </mc:Choice>
    <mc:Fallback xmlns="">
      <p:transition spd="slow" advClick="0" advTm="6341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5442E-39B4-45C5-930E-1BA6E1BAA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5385" y="750395"/>
            <a:ext cx="9144000" cy="919163"/>
          </a:xfrm>
        </p:spPr>
        <p:txBody>
          <a:bodyPr>
            <a:normAutofit fontScale="90000"/>
          </a:bodyPr>
          <a:lstStyle/>
          <a:p>
            <a:r>
              <a:rPr lang="en-GB" dirty="0"/>
              <a:t>Writing Curriculum:</a:t>
            </a:r>
            <a:br>
              <a:rPr lang="en-GB" dirty="0"/>
            </a:br>
            <a:r>
              <a:rPr lang="en-GB" dirty="0"/>
              <a:t>Old and New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8CC778-9C3F-4C76-B089-C301C1850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98257"/>
            <a:ext cx="522854" cy="46388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263249-00E9-483C-9C55-64846C1E3356}"/>
              </a:ext>
            </a:extLst>
          </p:cNvPr>
          <p:cNvSpPr txBox="1">
            <a:spLocks/>
          </p:cNvSpPr>
          <p:nvPr/>
        </p:nvSpPr>
        <p:spPr>
          <a:xfrm>
            <a:off x="849923" y="1368425"/>
            <a:ext cx="10896600" cy="491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CD33571-92B9-4F37-8219-C51910B9AC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096514"/>
              </p:ext>
            </p:extLst>
          </p:nvPr>
        </p:nvGraphicFramePr>
        <p:xfrm>
          <a:off x="545123" y="1669558"/>
          <a:ext cx="5492262" cy="2835519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643554">
                  <a:extLst>
                    <a:ext uri="{9D8B030D-6E8A-4147-A177-3AD203B41FA5}">
                      <a16:colId xmlns:a16="http://schemas.microsoft.com/office/drawing/2014/main" val="64226217"/>
                    </a:ext>
                  </a:extLst>
                </a:gridCol>
                <a:gridCol w="2848708">
                  <a:extLst>
                    <a:ext uri="{9D8B030D-6E8A-4147-A177-3AD203B41FA5}">
                      <a16:colId xmlns:a16="http://schemas.microsoft.com/office/drawing/2014/main" val="870570379"/>
                    </a:ext>
                  </a:extLst>
                </a:gridCol>
              </a:tblGrid>
              <a:tr h="859531"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Text Type</a:t>
                      </a:r>
                    </a:p>
                  </a:txBody>
                  <a:tcPr marL="4957" marR="4957" marT="4957" marB="237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“Genres”</a:t>
                      </a:r>
                    </a:p>
                  </a:txBody>
                  <a:tcPr marL="4957" marR="4957" marT="4957" marB="237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286046"/>
                  </a:ext>
                </a:extLst>
              </a:tr>
              <a:tr h="405239"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0" u="none" strike="noStrike" dirty="0">
                          <a:effectLst/>
                        </a:rPr>
                        <a:t>Narrative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2379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957" marR="4957" marT="4957" marB="2379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288497"/>
                  </a:ext>
                </a:extLst>
              </a:tr>
              <a:tr h="405239"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0" u="none" strike="noStrike" dirty="0">
                          <a:effectLst/>
                        </a:rPr>
                        <a:t>Non-fiction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2379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957" marR="4957" marT="4957" marB="2379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792682"/>
                  </a:ext>
                </a:extLst>
              </a:tr>
              <a:tr h="405239"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0" u="none" strike="noStrike" dirty="0">
                          <a:effectLst/>
                        </a:rPr>
                        <a:t>Poetry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23794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957" marR="4957" marT="4957" marB="23794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499392"/>
                  </a:ext>
                </a:extLst>
              </a:tr>
              <a:tr h="413220"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0" u="none" strike="noStrike" dirty="0">
                          <a:effectLst/>
                        </a:rPr>
                        <a:t>Additional text-based units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23794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957" marR="4957" marT="4957" marB="23794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221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5D23EF6-2C92-44E9-97EE-7317C6E55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482527"/>
              </p:ext>
            </p:extLst>
          </p:nvPr>
        </p:nvGraphicFramePr>
        <p:xfrm>
          <a:off x="6342186" y="1694644"/>
          <a:ext cx="5014838" cy="206455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134414">
                  <a:extLst>
                    <a:ext uri="{9D8B030D-6E8A-4147-A177-3AD203B41FA5}">
                      <a16:colId xmlns:a16="http://schemas.microsoft.com/office/drawing/2014/main" val="3025850950"/>
                    </a:ext>
                  </a:extLst>
                </a:gridCol>
                <a:gridCol w="2880424">
                  <a:extLst>
                    <a:ext uri="{9D8B030D-6E8A-4147-A177-3AD203B41FA5}">
                      <a16:colId xmlns:a16="http://schemas.microsoft.com/office/drawing/2014/main" val="1218259831"/>
                    </a:ext>
                  </a:extLst>
                </a:gridCol>
              </a:tblGrid>
              <a:tr h="842279"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Text Type</a:t>
                      </a:r>
                    </a:p>
                  </a:txBody>
                  <a:tcPr marL="4957" marR="4957" marT="4957" marB="237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“Genres”</a:t>
                      </a:r>
                    </a:p>
                  </a:txBody>
                  <a:tcPr marL="4957" marR="4957" marT="4957" marB="237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672977"/>
                  </a:ext>
                </a:extLst>
              </a:tr>
              <a:tr h="407425"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0" u="none" strike="noStrike" dirty="0">
                          <a:effectLst/>
                        </a:rPr>
                        <a:t>Narrative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2379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957" marR="4957" marT="4957" marB="2379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112662"/>
                  </a:ext>
                </a:extLst>
              </a:tr>
              <a:tr h="407425"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0" u="none" strike="noStrike" dirty="0">
                          <a:effectLst/>
                        </a:rPr>
                        <a:t>Non-fiction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2379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957" marR="4957" marT="4957" marB="2379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891135"/>
                  </a:ext>
                </a:extLst>
              </a:tr>
              <a:tr h="407425"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0" u="none" strike="noStrike" dirty="0">
                          <a:effectLst/>
                        </a:rPr>
                        <a:t>Poetry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23794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957" marR="4957" marT="4957" marB="23794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06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49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3416"/>
    </mc:Choice>
    <mc:Fallback xmlns="">
      <p:transition spd="slow" advClick="0" advTm="6341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2658-7529-4B97-8C26-BDE1E4269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747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National Curriculum 2014 - Writing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1A18F24-F195-48EE-B8A5-0D02F5D811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894239"/>
              </p:ext>
            </p:extLst>
          </p:nvPr>
        </p:nvGraphicFramePr>
        <p:xfrm>
          <a:off x="368295" y="852488"/>
          <a:ext cx="11125205" cy="56937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4800">
                  <a:extLst>
                    <a:ext uri="{9D8B030D-6E8A-4147-A177-3AD203B41FA5}">
                      <a16:colId xmlns:a16="http://schemas.microsoft.com/office/drawing/2014/main" val="2862272639"/>
                    </a:ext>
                  </a:extLst>
                </a:gridCol>
                <a:gridCol w="1346205">
                  <a:extLst>
                    <a:ext uri="{9D8B030D-6E8A-4147-A177-3AD203B41FA5}">
                      <a16:colId xmlns:a16="http://schemas.microsoft.com/office/drawing/2014/main" val="2059406374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4166811752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65173929"/>
                    </a:ext>
                  </a:extLst>
                </a:gridCol>
                <a:gridCol w="1406070">
                  <a:extLst>
                    <a:ext uri="{9D8B030D-6E8A-4147-A177-3AD203B41FA5}">
                      <a16:colId xmlns:a16="http://schemas.microsoft.com/office/drawing/2014/main" val="3317040148"/>
                    </a:ext>
                  </a:extLst>
                </a:gridCol>
                <a:gridCol w="1589315">
                  <a:extLst>
                    <a:ext uri="{9D8B030D-6E8A-4147-A177-3AD203B41FA5}">
                      <a16:colId xmlns:a16="http://schemas.microsoft.com/office/drawing/2014/main" val="2614701501"/>
                    </a:ext>
                  </a:extLst>
                </a:gridCol>
                <a:gridCol w="1589315">
                  <a:extLst>
                    <a:ext uri="{9D8B030D-6E8A-4147-A177-3AD203B41FA5}">
                      <a16:colId xmlns:a16="http://schemas.microsoft.com/office/drawing/2014/main" val="2784844106"/>
                    </a:ext>
                  </a:extLst>
                </a:gridCol>
              </a:tblGrid>
              <a:tr h="353048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Year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Year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Year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Year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Year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Year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256614"/>
                  </a:ext>
                </a:extLst>
              </a:tr>
              <a:tr h="1747108">
                <a:tc>
                  <a:txBody>
                    <a:bodyPr/>
                    <a:lstStyle/>
                    <a:p>
                      <a:r>
                        <a:rPr lang="en-GB" sz="1600" dirty="0"/>
                        <a:t>Narrative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sequencing sentences to form short narratives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writing narratives about personal experiences and those of others (real and fictional)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creating settings, characters and plot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Considering how authors have developed characters and settings in what pupils have read, listened to or seen performed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Describing settings, characters and atmosphere and integrating dialogue to convey character and advance the action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062005"/>
                  </a:ext>
                </a:extLst>
              </a:tr>
              <a:tr h="1270623">
                <a:tc>
                  <a:txBody>
                    <a:bodyPr/>
                    <a:lstStyle/>
                    <a:p>
                      <a:r>
                        <a:rPr lang="en-GB" sz="1600" dirty="0"/>
                        <a:t>Non-Fiction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writing about real events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Using simple organisational devices [for example, headings and sub-</a:t>
                      </a:r>
                    </a:p>
                    <a:p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headings]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Using further organisational and presentational devices to structure text and to guide the reader [for example, headings, bullet points, underlining]</a:t>
                      </a:r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869362"/>
                  </a:ext>
                </a:extLst>
              </a:tr>
              <a:tr h="351484">
                <a:tc>
                  <a:txBody>
                    <a:bodyPr/>
                    <a:lstStyle/>
                    <a:p>
                      <a:r>
                        <a:rPr lang="en-GB" sz="1600" dirty="0"/>
                        <a:t>Poetry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writing poetry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788874"/>
                  </a:ext>
                </a:extLst>
              </a:tr>
              <a:tr h="1164966">
                <a:tc>
                  <a:txBody>
                    <a:bodyPr/>
                    <a:lstStyle/>
                    <a:p>
                      <a:r>
                        <a:rPr lang="en-GB" sz="1600" dirty="0"/>
                        <a:t>General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writing for different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purposes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write for a range of real purposes and audiences , such as a narrative, an explanation or a description.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3735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A6A2B53-1CE3-439E-8D0E-2C0624B5B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98257"/>
            <a:ext cx="522854" cy="4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2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05"/>
    </mc:Choice>
    <mc:Fallback xmlns="">
      <p:transition spd="slow" advTm="2880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5442E-39B4-45C5-930E-1BA6E1BAA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6060" y="1899138"/>
            <a:ext cx="9144000" cy="1083285"/>
          </a:xfrm>
        </p:spPr>
        <p:txBody>
          <a:bodyPr>
            <a:normAutofit/>
          </a:bodyPr>
          <a:lstStyle/>
          <a:p>
            <a:r>
              <a:rPr lang="en-GB" b="1" dirty="0"/>
              <a:t>Genre Overload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935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3416"/>
    </mc:Choice>
    <mc:Fallback xmlns="">
      <p:transition spd="slow" advClick="0" advTm="6341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F3847-0571-4FA1-B3D8-4E66C24E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932" y="-125941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Case Study – Leicester City</a:t>
            </a:r>
          </a:p>
        </p:txBody>
      </p:sp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07FBF198-BF8F-4047-AB6B-67BFC9CA7E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1341992"/>
              </p:ext>
            </p:extLst>
          </p:nvPr>
        </p:nvGraphicFramePr>
        <p:xfrm>
          <a:off x="220134" y="846666"/>
          <a:ext cx="11624732" cy="5808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7CA8E35-90D4-4904-9115-1DE7D38DC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98257"/>
            <a:ext cx="522854" cy="4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5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5069"/>
    </mc:Choice>
    <mc:Fallback xmlns="">
      <p:transition spd="slow" advClick="0" advTm="6506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84016D-8ACF-4DA3-AFC9-330651B4428C}"/>
              </a:ext>
            </a:extLst>
          </p:cNvPr>
          <p:cNvSpPr/>
          <p:nvPr/>
        </p:nvSpPr>
        <p:spPr>
          <a:xfrm>
            <a:off x="965200" y="2777066"/>
            <a:ext cx="110913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/>
              <a:t>NLS Problems Left Unresolved by NC 2014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2D813-396F-4A0E-8105-8217EE177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98257"/>
            <a:ext cx="522854" cy="4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1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08"/>
    </mc:Choice>
    <mc:Fallback xmlns="">
      <p:transition spd="slow" advTm="5570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D3DAF0B-D213-433B-AAFC-4AC1EE300C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439722"/>
              </p:ext>
            </p:extLst>
          </p:nvPr>
        </p:nvGraphicFramePr>
        <p:xfrm>
          <a:off x="152400" y="164306"/>
          <a:ext cx="11954933" cy="648471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28824">
                  <a:extLst>
                    <a:ext uri="{9D8B030D-6E8A-4147-A177-3AD203B41FA5}">
                      <a16:colId xmlns:a16="http://schemas.microsoft.com/office/drawing/2014/main" val="682982934"/>
                    </a:ext>
                  </a:extLst>
                </a:gridCol>
                <a:gridCol w="1389134">
                  <a:extLst>
                    <a:ext uri="{9D8B030D-6E8A-4147-A177-3AD203B41FA5}">
                      <a16:colId xmlns:a16="http://schemas.microsoft.com/office/drawing/2014/main" val="1365347629"/>
                    </a:ext>
                  </a:extLst>
                </a:gridCol>
                <a:gridCol w="1286723">
                  <a:extLst>
                    <a:ext uri="{9D8B030D-6E8A-4147-A177-3AD203B41FA5}">
                      <a16:colId xmlns:a16="http://schemas.microsoft.com/office/drawing/2014/main" val="3036328710"/>
                    </a:ext>
                  </a:extLst>
                </a:gridCol>
                <a:gridCol w="1578070">
                  <a:extLst>
                    <a:ext uri="{9D8B030D-6E8A-4147-A177-3AD203B41FA5}">
                      <a16:colId xmlns:a16="http://schemas.microsoft.com/office/drawing/2014/main" val="4174684105"/>
                    </a:ext>
                  </a:extLst>
                </a:gridCol>
                <a:gridCol w="1320775">
                  <a:extLst>
                    <a:ext uri="{9D8B030D-6E8A-4147-A177-3AD203B41FA5}">
                      <a16:colId xmlns:a16="http://schemas.microsoft.com/office/drawing/2014/main" val="1078977468"/>
                    </a:ext>
                  </a:extLst>
                </a:gridCol>
                <a:gridCol w="1029176">
                  <a:extLst>
                    <a:ext uri="{9D8B030D-6E8A-4147-A177-3AD203B41FA5}">
                      <a16:colId xmlns:a16="http://schemas.microsoft.com/office/drawing/2014/main" val="4187695779"/>
                    </a:ext>
                  </a:extLst>
                </a:gridCol>
                <a:gridCol w="1417031">
                  <a:extLst>
                    <a:ext uri="{9D8B030D-6E8A-4147-A177-3AD203B41FA5}">
                      <a16:colId xmlns:a16="http://schemas.microsoft.com/office/drawing/2014/main" val="3166698020"/>
                    </a:ext>
                  </a:extLst>
                </a:gridCol>
                <a:gridCol w="1293132">
                  <a:extLst>
                    <a:ext uri="{9D8B030D-6E8A-4147-A177-3AD203B41FA5}">
                      <a16:colId xmlns:a16="http://schemas.microsoft.com/office/drawing/2014/main" val="703088478"/>
                    </a:ext>
                  </a:extLst>
                </a:gridCol>
                <a:gridCol w="943411">
                  <a:extLst>
                    <a:ext uri="{9D8B030D-6E8A-4147-A177-3AD203B41FA5}">
                      <a16:colId xmlns:a16="http://schemas.microsoft.com/office/drawing/2014/main" val="2409747230"/>
                    </a:ext>
                  </a:extLst>
                </a:gridCol>
                <a:gridCol w="1268657">
                  <a:extLst>
                    <a:ext uri="{9D8B030D-6E8A-4147-A177-3AD203B41FA5}">
                      <a16:colId xmlns:a16="http://schemas.microsoft.com/office/drawing/2014/main" val="3708166341"/>
                    </a:ext>
                  </a:extLst>
                </a:gridCol>
              </a:tblGrid>
              <a:tr h="373898"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en-GB" sz="1500" b="1" u="none" strike="noStrike" dirty="0">
                          <a:effectLst/>
                        </a:rPr>
                        <a:t>Years 1 - 6 Narrative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extLst>
                  <a:ext uri="{0D108BD9-81ED-4DB2-BD59-A6C34878D82A}">
                    <a16:rowId xmlns:a16="http://schemas.microsoft.com/office/drawing/2014/main" val="2148709149"/>
                  </a:ext>
                </a:extLst>
              </a:tr>
              <a:tr h="1008773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50" u="none" strike="noStrike" dirty="0">
                          <a:effectLst/>
                        </a:rPr>
                        <a:t>Y1</a:t>
                      </a:r>
                      <a:endParaRPr lang="en-GB" sz="14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500" u="none" strike="noStrike" dirty="0">
                          <a:effectLst/>
                        </a:rPr>
                        <a:t>Stories with familiar settings</a:t>
                      </a:r>
                    </a:p>
                  </a:txBody>
                  <a:tcPr marL="3157" marR="3157" marT="3157" marB="1515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500" u="none" strike="noStrike" dirty="0">
                          <a:effectLst/>
                        </a:rPr>
                        <a:t>Traditional and fairy tales (includes plays)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500" u="none" strike="noStrike" dirty="0">
                          <a:effectLst/>
                        </a:rPr>
                        <a:t>Stories from a range of cultures*</a:t>
                      </a:r>
                      <a:br>
                        <a:rPr lang="en-GB" sz="1500" u="none" strike="noStrike" dirty="0">
                          <a:effectLst/>
                        </a:rPr>
                      </a:b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500" u="none" strike="noStrike" dirty="0">
                          <a:effectLst/>
                        </a:rPr>
                        <a:t>Stories about fantasy worlds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500" u="none" strike="noStrike" dirty="0">
                          <a:effectLst/>
                        </a:rPr>
                        <a:t>Stories with predictable and patterned language*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extLst>
                  <a:ext uri="{0D108BD9-81ED-4DB2-BD59-A6C34878D82A}">
                    <a16:rowId xmlns:a16="http://schemas.microsoft.com/office/drawing/2014/main" val="2286524055"/>
                  </a:ext>
                </a:extLst>
              </a:tr>
              <a:tr h="971473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50" u="none" strike="noStrike" dirty="0">
                          <a:effectLst/>
                        </a:rPr>
                        <a:t>Y2</a:t>
                      </a:r>
                      <a:endParaRPr lang="en-GB" sz="14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500" u="none" strike="noStrike" dirty="0">
                          <a:effectLst/>
                        </a:rPr>
                        <a:t>Stories with familiar settings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500" u="none" strike="noStrike" dirty="0">
                          <a:effectLst/>
                        </a:rPr>
                        <a:t>Traditional stories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500" u="none" strike="noStrike" dirty="0">
                          <a:effectLst/>
                        </a:rPr>
                        <a:t>Significant authors*</a:t>
                      </a:r>
                      <a:br>
                        <a:rPr lang="en-GB" sz="1500" u="none" strike="noStrike" dirty="0">
                          <a:effectLst/>
                        </a:rPr>
                      </a:br>
                      <a:endParaRPr lang="en-GB" sz="1500" u="none" strike="noStrike" dirty="0">
                        <a:effectLst/>
                      </a:endParaRPr>
                    </a:p>
                    <a:p>
                      <a:pPr algn="ctr" fontAlgn="t"/>
                      <a:r>
                        <a:rPr lang="en-GB" sz="1500" u="none" strike="noStrike" dirty="0">
                          <a:effectLst/>
                        </a:rPr>
                        <a:t>Different stories by the same author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500" u="none" strike="noStrike" dirty="0">
                          <a:effectLst/>
                        </a:rPr>
                        <a:t>Extended stories*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extLst>
                  <a:ext uri="{0D108BD9-81ED-4DB2-BD59-A6C34878D82A}">
                    <a16:rowId xmlns:a16="http://schemas.microsoft.com/office/drawing/2014/main" val="2205577713"/>
                  </a:ext>
                </a:extLst>
              </a:tr>
              <a:tr h="761878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50" u="none" strike="noStrike" dirty="0">
                          <a:effectLst/>
                        </a:rPr>
                        <a:t>Y3</a:t>
                      </a:r>
                      <a:endParaRPr lang="en-GB" sz="14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500" u="none" strike="noStrike" dirty="0">
                          <a:effectLst/>
                        </a:rPr>
                        <a:t>Stories with familiar settings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500" u="none" strike="noStrike" dirty="0">
                          <a:effectLst/>
                        </a:rPr>
                        <a:t>Myths and legends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u="none" strike="noStrike" dirty="0">
                          <a:effectLst/>
                        </a:rPr>
                        <a:t>Adventure and mystery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500" u="none" strike="noStrike" dirty="0">
                          <a:effectLst/>
                        </a:rPr>
                        <a:t>Authors and letters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500" u="none" strike="noStrike" dirty="0">
                          <a:effectLst/>
                        </a:rPr>
                        <a:t>Dialogue and plays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extLst>
                  <a:ext uri="{0D108BD9-81ED-4DB2-BD59-A6C34878D82A}">
                    <a16:rowId xmlns:a16="http://schemas.microsoft.com/office/drawing/2014/main" val="2522782561"/>
                  </a:ext>
                </a:extLst>
              </a:tr>
              <a:tr h="1008773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50" u="none" strike="noStrike" dirty="0">
                          <a:effectLst/>
                        </a:rPr>
                        <a:t>Y4</a:t>
                      </a:r>
                      <a:endParaRPr lang="en-GB" sz="14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u="none" strike="noStrike" dirty="0">
                          <a:effectLst/>
                        </a:rPr>
                        <a:t>Stories which raise issues/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u="none" strike="noStrike" dirty="0">
                          <a:effectLst/>
                        </a:rPr>
                        <a:t>dilemmas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500" u="none" strike="noStrike" dirty="0">
                          <a:effectLst/>
                        </a:rPr>
                        <a:t>Stories from other cultures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500" u="none" strike="noStrike" dirty="0">
                          <a:effectLst/>
                        </a:rPr>
                        <a:t>Stories set in imaginary worlds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500" u="none" strike="noStrike" dirty="0">
                          <a:effectLst/>
                        </a:rPr>
                        <a:t>Stories with historical settings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500" u="none" strike="noStrike" dirty="0">
                          <a:effectLst/>
                        </a:rPr>
                        <a:t>Plays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660198"/>
                  </a:ext>
                </a:extLst>
              </a:tr>
              <a:tr h="761878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50" u="none" strike="noStrike" dirty="0">
                          <a:effectLst/>
                        </a:rPr>
                        <a:t>Y5</a:t>
                      </a:r>
                      <a:endParaRPr lang="en-GB" sz="14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500" u="none" strike="noStrike" dirty="0">
                          <a:effectLst/>
                        </a:rPr>
                        <a:t>Traditional stories, fables, myths, legends</a:t>
                      </a:r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500" u="none" strike="noStrike" dirty="0">
                          <a:effectLst/>
                        </a:rPr>
                        <a:t>Stories from other cultures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500" u="none" strike="noStrike" dirty="0">
                          <a:effectLst/>
                        </a:rPr>
                        <a:t>Novels and stories by significant children's authors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500" u="none" strike="noStrike" dirty="0">
                          <a:effectLst/>
                        </a:rPr>
                        <a:t>Film narrative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500" u="none" strike="noStrike" dirty="0">
                          <a:effectLst/>
                        </a:rPr>
                        <a:t>Dramatic conventions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500" u="none" strike="noStrike" dirty="0">
                          <a:effectLst/>
                        </a:rPr>
                        <a:t>Older literature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extLst>
                  <a:ext uri="{0D108BD9-81ED-4DB2-BD59-A6C34878D82A}">
                    <a16:rowId xmlns:a16="http://schemas.microsoft.com/office/drawing/2014/main" val="2148724870"/>
                  </a:ext>
                </a:extLst>
              </a:tr>
              <a:tr h="1008773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50" u="none" strike="noStrike" dirty="0">
                          <a:effectLst/>
                        </a:rPr>
                        <a:t>Y6</a:t>
                      </a:r>
                      <a:endParaRPr lang="en-GB" sz="14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500" u="none" strike="noStrike" dirty="0">
                          <a:effectLst/>
                        </a:rPr>
                        <a:t>Authors and texts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500" u="none" strike="noStrike" dirty="0">
                          <a:effectLst/>
                        </a:rPr>
                        <a:t>Extending narrative</a:t>
                      </a:r>
                      <a:br>
                        <a:rPr lang="en-GB" sz="1500" u="none" strike="noStrike" dirty="0">
                          <a:effectLst/>
                        </a:rPr>
                      </a:br>
                      <a:r>
                        <a:rPr lang="en-GB" sz="1500" u="none" strike="noStrike" dirty="0">
                          <a:effectLst/>
                        </a:rPr>
                        <a:t>Short stories with flashbacks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u="none" strike="noStrike" dirty="0">
                          <a:effectLst/>
                        </a:rPr>
                        <a:t>Fiction genres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extLst>
                  <a:ext uri="{0D108BD9-81ED-4DB2-BD59-A6C34878D82A}">
                    <a16:rowId xmlns:a16="http://schemas.microsoft.com/office/drawing/2014/main" val="39214960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C6BFFD7-16A6-433C-9131-32306D058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" y="177219"/>
            <a:ext cx="344854" cy="30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66"/>
    </mc:Choice>
    <mc:Fallback xmlns="">
      <p:transition spd="slow" advTm="7766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DC550E8-1517-4B66-83B3-D22E18922EC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5967" y="369889"/>
          <a:ext cx="11675532" cy="565874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25136">
                  <a:extLst>
                    <a:ext uri="{9D8B030D-6E8A-4147-A177-3AD203B41FA5}">
                      <a16:colId xmlns:a16="http://schemas.microsoft.com/office/drawing/2014/main" val="3516754223"/>
                    </a:ext>
                  </a:extLst>
                </a:gridCol>
                <a:gridCol w="990397">
                  <a:extLst>
                    <a:ext uri="{9D8B030D-6E8A-4147-A177-3AD203B41FA5}">
                      <a16:colId xmlns:a16="http://schemas.microsoft.com/office/drawing/2014/main" val="3489717204"/>
                    </a:ext>
                  </a:extLst>
                </a:gridCol>
                <a:gridCol w="1425229">
                  <a:extLst>
                    <a:ext uri="{9D8B030D-6E8A-4147-A177-3AD203B41FA5}">
                      <a16:colId xmlns:a16="http://schemas.microsoft.com/office/drawing/2014/main" val="3125598353"/>
                    </a:ext>
                  </a:extLst>
                </a:gridCol>
                <a:gridCol w="1522896">
                  <a:extLst>
                    <a:ext uri="{9D8B030D-6E8A-4147-A177-3AD203B41FA5}">
                      <a16:colId xmlns:a16="http://schemas.microsoft.com/office/drawing/2014/main" val="3850744977"/>
                    </a:ext>
                  </a:extLst>
                </a:gridCol>
                <a:gridCol w="1505392">
                  <a:extLst>
                    <a:ext uri="{9D8B030D-6E8A-4147-A177-3AD203B41FA5}">
                      <a16:colId xmlns:a16="http://schemas.microsoft.com/office/drawing/2014/main" val="1755472361"/>
                    </a:ext>
                  </a:extLst>
                </a:gridCol>
                <a:gridCol w="1242823">
                  <a:extLst>
                    <a:ext uri="{9D8B030D-6E8A-4147-A177-3AD203B41FA5}">
                      <a16:colId xmlns:a16="http://schemas.microsoft.com/office/drawing/2014/main" val="855968250"/>
                    </a:ext>
                  </a:extLst>
                </a:gridCol>
                <a:gridCol w="1400363">
                  <a:extLst>
                    <a:ext uri="{9D8B030D-6E8A-4147-A177-3AD203B41FA5}">
                      <a16:colId xmlns:a16="http://schemas.microsoft.com/office/drawing/2014/main" val="2356369533"/>
                    </a:ext>
                  </a:extLst>
                </a:gridCol>
                <a:gridCol w="1102787">
                  <a:extLst>
                    <a:ext uri="{9D8B030D-6E8A-4147-A177-3AD203B41FA5}">
                      <a16:colId xmlns:a16="http://schemas.microsoft.com/office/drawing/2014/main" val="644705819"/>
                    </a:ext>
                  </a:extLst>
                </a:gridCol>
                <a:gridCol w="1960509">
                  <a:extLst>
                    <a:ext uri="{9D8B030D-6E8A-4147-A177-3AD203B41FA5}">
                      <a16:colId xmlns:a16="http://schemas.microsoft.com/office/drawing/2014/main" val="3073828859"/>
                    </a:ext>
                  </a:extLst>
                </a:gridCol>
              </a:tblGrid>
              <a:tr h="297420">
                <a:tc gridSpan="9">
                  <a:txBody>
                    <a:bodyPr/>
                    <a:lstStyle/>
                    <a:p>
                      <a:pPr algn="ctr" fontAlgn="t"/>
                      <a:r>
                        <a:rPr lang="en-GB" sz="1800" b="1" u="none" strike="noStrike" dirty="0">
                          <a:effectLst/>
                        </a:rPr>
                        <a:t>Years 1 - 6 Non-Fiction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extLst>
                  <a:ext uri="{0D108BD9-81ED-4DB2-BD59-A6C34878D82A}">
                    <a16:rowId xmlns:a16="http://schemas.microsoft.com/office/drawing/2014/main" val="1585184687"/>
                  </a:ext>
                </a:extLst>
              </a:tr>
              <a:tr h="1034458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50" u="none" strike="noStrike" dirty="0">
                          <a:effectLst/>
                        </a:rPr>
                        <a:t>Y1</a:t>
                      </a:r>
                      <a:endParaRPr lang="en-GB" sz="14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</a:rPr>
                        <a:t>Labels, lists and captions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</a:rPr>
                        <a:t>Information texts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</a:rPr>
                        <a:t>Instructions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</a:rPr>
                        <a:t>Recounts, dictionary</a:t>
                      </a:r>
                      <a:br>
                        <a:rPr lang="en-GB" sz="1400" u="none" strike="noStrike" dirty="0">
                          <a:effectLst/>
                        </a:rPr>
                      </a:br>
                      <a:r>
                        <a:rPr lang="en-GB" sz="1400" u="none" strike="noStrike" dirty="0">
                          <a:effectLst/>
                        </a:rPr>
                        <a:t>Recounts (Fact and Fiction)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extLst>
                  <a:ext uri="{0D108BD9-81ED-4DB2-BD59-A6C34878D82A}">
                    <a16:rowId xmlns:a16="http://schemas.microsoft.com/office/drawing/2014/main" val="638946986"/>
                  </a:ext>
                </a:extLst>
              </a:tr>
              <a:tr h="586253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50" u="none" strike="noStrike" dirty="0">
                          <a:effectLst/>
                        </a:rPr>
                        <a:t>Y2</a:t>
                      </a:r>
                      <a:endParaRPr lang="en-GB" sz="14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</a:rPr>
                        <a:t>Non-chronological reports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</a:rPr>
                        <a:t>Information texts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</a:rPr>
                        <a:t>Instructions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</a:rPr>
                        <a:t>Explanations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extLst>
                  <a:ext uri="{0D108BD9-81ED-4DB2-BD59-A6C34878D82A}">
                    <a16:rowId xmlns:a16="http://schemas.microsoft.com/office/drawing/2014/main" val="1563719470"/>
                  </a:ext>
                </a:extLst>
              </a:tr>
              <a:tr h="586253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50" u="none" strike="noStrike" dirty="0">
                          <a:effectLst/>
                        </a:rPr>
                        <a:t>Y3</a:t>
                      </a:r>
                      <a:endParaRPr lang="en-GB" sz="14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</a:rPr>
                        <a:t>Reports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</a:rPr>
                        <a:t>Information texts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</a:rPr>
                        <a:t>Instructions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extLst>
                  <a:ext uri="{0D108BD9-81ED-4DB2-BD59-A6C34878D82A}">
                    <a16:rowId xmlns:a16="http://schemas.microsoft.com/office/drawing/2014/main" val="4091463076"/>
                  </a:ext>
                </a:extLst>
              </a:tr>
              <a:tr h="1034458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50" u="none" strike="noStrike" dirty="0">
                          <a:effectLst/>
                        </a:rPr>
                        <a:t>Y4</a:t>
                      </a:r>
                      <a:endParaRPr lang="en-GB" sz="14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</a:rPr>
                        <a:t>Information texts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</a:rPr>
                        <a:t>Recounts: newspapers/</a:t>
                      </a:r>
                    </a:p>
                    <a:p>
                      <a:pPr algn="ctr" fontAlgn="t"/>
                      <a:r>
                        <a:rPr lang="en-GB" sz="1400" u="none" strike="noStrike" dirty="0">
                          <a:effectLst/>
                        </a:rPr>
                        <a:t>magazines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</a:rPr>
                        <a:t>Persuasive texts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</a:rPr>
                        <a:t>Explanation texts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extLst>
                  <a:ext uri="{0D108BD9-81ED-4DB2-BD59-A6C34878D82A}">
                    <a16:rowId xmlns:a16="http://schemas.microsoft.com/office/drawing/2014/main" val="2438516416"/>
                  </a:ext>
                </a:extLst>
              </a:tr>
              <a:tr h="1034458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50" u="none" strike="noStrike" dirty="0">
                          <a:effectLst/>
                        </a:rPr>
                        <a:t>Y5</a:t>
                      </a:r>
                      <a:endParaRPr lang="en-GB" sz="14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</a:rPr>
                        <a:t>Instructions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</a:rPr>
                        <a:t>Recounts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</a:rPr>
                        <a:t>Persuasive writing</a:t>
                      </a:r>
                      <a:br>
                        <a:rPr lang="en-GB" sz="1400" u="none" strike="noStrike" dirty="0">
                          <a:effectLst/>
                        </a:rPr>
                      </a:br>
                      <a:r>
                        <a:rPr lang="en-GB" sz="1400" u="none" strike="noStrike" dirty="0">
                          <a:effectLst/>
                        </a:rPr>
                        <a:t>Persuasion (Transition Unit)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extLst>
                  <a:ext uri="{0D108BD9-81ED-4DB2-BD59-A6C34878D82A}">
                    <a16:rowId xmlns:a16="http://schemas.microsoft.com/office/drawing/2014/main" val="230771722"/>
                  </a:ext>
                </a:extLst>
              </a:tr>
              <a:tr h="108507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50" u="none" strike="noStrike" dirty="0">
                          <a:effectLst/>
                        </a:rPr>
                        <a:t>Y6</a:t>
                      </a:r>
                      <a:endParaRPr lang="en-GB" sz="14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7" marR="3157" marT="3157" marB="15155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</a:rPr>
                        <a:t>Journalistic writing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</a:rPr>
                        <a:t>Persuasion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7" marR="4047" marT="4047" marB="1942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</a:rPr>
                        <a:t>Argument</a:t>
                      </a:r>
                    </a:p>
                    <a:p>
                      <a:pPr algn="ctr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Biography and autobiography</a:t>
                      </a:r>
                    </a:p>
                    <a:p>
                      <a:pPr algn="ctr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Formal/impersonal writing</a:t>
                      </a:r>
                    </a:p>
                  </a:txBody>
                  <a:tcPr marL="4047" marR="4047" marT="4047" marB="19423"/>
                </a:tc>
                <a:extLst>
                  <a:ext uri="{0D108BD9-81ED-4DB2-BD59-A6C34878D82A}">
                    <a16:rowId xmlns:a16="http://schemas.microsoft.com/office/drawing/2014/main" val="3134664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171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84016D-8ACF-4DA3-AFC9-330651B4428C}"/>
              </a:ext>
            </a:extLst>
          </p:cNvPr>
          <p:cNvSpPr/>
          <p:nvPr/>
        </p:nvSpPr>
        <p:spPr>
          <a:xfrm>
            <a:off x="4735695" y="-6025"/>
            <a:ext cx="406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/>
              <a:t>Engagement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2D813-396F-4A0E-8105-8217EE177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98257"/>
            <a:ext cx="522854" cy="4638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D19EEC-237F-4DA2-9C2A-E50989B00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015" y="824972"/>
            <a:ext cx="7580600" cy="55692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64C7230-6E4E-4936-B36E-6C45392F9C18}"/>
              </a:ext>
            </a:extLst>
          </p:cNvPr>
          <p:cNvSpPr/>
          <p:nvPr/>
        </p:nvSpPr>
        <p:spPr>
          <a:xfrm>
            <a:off x="4735695" y="6437084"/>
            <a:ext cx="3275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Helvetica Neue"/>
              </a:rPr>
              <a:t>Source: Professor Robert Coe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28CC2-22E6-4938-AFD9-73EC680A1366}"/>
              </a:ext>
            </a:extLst>
          </p:cNvPr>
          <p:cNvSpPr txBox="1"/>
          <p:nvPr/>
        </p:nvSpPr>
        <p:spPr>
          <a:xfrm>
            <a:off x="8241323" y="929254"/>
            <a:ext cx="3446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59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08"/>
    </mc:Choice>
    <mc:Fallback xmlns="">
      <p:transition spd="slow" advTm="5570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84016D-8ACF-4DA3-AFC9-330651B4428C}"/>
              </a:ext>
            </a:extLst>
          </p:cNvPr>
          <p:cNvSpPr/>
          <p:nvPr/>
        </p:nvSpPr>
        <p:spPr>
          <a:xfrm>
            <a:off x="5134281" y="4472"/>
            <a:ext cx="3341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/>
              <a:t>Enjoyment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2D813-396F-4A0E-8105-8217EE177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98257"/>
            <a:ext cx="522854" cy="4638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492318-1E21-4FDB-9DE4-A060EBADA236}"/>
              </a:ext>
            </a:extLst>
          </p:cNvPr>
          <p:cNvSpPr/>
          <p:nvPr/>
        </p:nvSpPr>
        <p:spPr>
          <a:xfrm>
            <a:off x="1906055" y="2568495"/>
            <a:ext cx="96363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/>
              <a:t>Correlation between writing frequency, attainment and enjoyment.</a:t>
            </a:r>
          </a:p>
          <a:p>
            <a:endParaRPr lang="en-GB" sz="4000" b="1" dirty="0"/>
          </a:p>
          <a:p>
            <a:endParaRPr lang="en-GB" sz="40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68EB10-BDB3-4B08-8E57-01A6E8DB0D65}"/>
              </a:ext>
            </a:extLst>
          </p:cNvPr>
          <p:cNvSpPr/>
          <p:nvPr/>
        </p:nvSpPr>
        <p:spPr>
          <a:xfrm>
            <a:off x="1024326" y="6250181"/>
            <a:ext cx="105180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333333"/>
                </a:solidFill>
              </a:rPr>
              <a:t>Source: National Literacy Trust: Children and Young People’s Writing (2015), </a:t>
            </a:r>
            <a:r>
              <a:rPr lang="en-GB" b="1" dirty="0"/>
              <a:t>Writing for Enjoyment (?)</a:t>
            </a:r>
          </a:p>
        </p:txBody>
      </p:sp>
    </p:spTree>
    <p:extLst>
      <p:ext uri="{BB962C8B-B14F-4D97-AF65-F5344CB8AC3E}">
        <p14:creationId xmlns:p14="http://schemas.microsoft.com/office/powerpoint/2010/main" val="137961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08"/>
    </mc:Choice>
    <mc:Fallback xmlns="">
      <p:transition spd="slow" advTm="5570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84016D-8ACF-4DA3-AFC9-330651B4428C}"/>
              </a:ext>
            </a:extLst>
          </p:cNvPr>
          <p:cNvSpPr/>
          <p:nvPr/>
        </p:nvSpPr>
        <p:spPr>
          <a:xfrm>
            <a:off x="2056128" y="98257"/>
            <a:ext cx="88088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/>
              <a:t>Models/Scaffolds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2D813-396F-4A0E-8105-8217EE177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98257"/>
            <a:ext cx="522854" cy="4638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119DFB-CEA7-46DF-9908-B4EE95E66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531" y="1232959"/>
            <a:ext cx="3688361" cy="49084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808013-8231-49C1-8845-06A4AB742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186" y="756534"/>
            <a:ext cx="4258934" cy="601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6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08"/>
    </mc:Choice>
    <mc:Fallback xmlns="">
      <p:transition spd="slow" advTm="5570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5442E-39B4-45C5-930E-1BA6E1BAA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0200"/>
            <a:ext cx="9144000" cy="919163"/>
          </a:xfrm>
        </p:spPr>
        <p:txBody>
          <a:bodyPr>
            <a:normAutofit/>
          </a:bodyPr>
          <a:lstStyle/>
          <a:p>
            <a:r>
              <a:rPr lang="en-GB" dirty="0"/>
              <a:t>Background: Knowledge Base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8CC778-9C3F-4C76-B089-C301C1850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98257"/>
            <a:ext cx="522854" cy="46388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263249-00E9-483C-9C55-64846C1E3356}"/>
              </a:ext>
            </a:extLst>
          </p:cNvPr>
          <p:cNvSpPr txBox="1">
            <a:spLocks/>
          </p:cNvSpPr>
          <p:nvPr/>
        </p:nvSpPr>
        <p:spPr>
          <a:xfrm>
            <a:off x="1191213" y="1249363"/>
            <a:ext cx="10896600" cy="491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/>
          </a:p>
          <a:p>
            <a:pPr algn="l"/>
            <a:r>
              <a:rPr lang="en-GB" sz="3000" dirty="0"/>
              <a:t>Cognitive Load Theory (Sweller, Ashman)</a:t>
            </a:r>
          </a:p>
          <a:p>
            <a:pPr algn="l"/>
            <a:endParaRPr lang="en-GB" sz="3000" dirty="0"/>
          </a:p>
          <a:p>
            <a:pPr algn="l"/>
            <a:r>
              <a:rPr lang="en-GB" sz="3000" dirty="0"/>
              <a:t>Knowledge Based Curriculum (Hirsch)</a:t>
            </a:r>
          </a:p>
          <a:p>
            <a:pPr algn="l"/>
            <a:endParaRPr lang="en-GB" sz="3000" dirty="0"/>
          </a:p>
          <a:p>
            <a:pPr algn="l"/>
            <a:r>
              <a:rPr lang="en-GB" sz="3000" dirty="0"/>
              <a:t>Curriculum as Model (Fordham)</a:t>
            </a:r>
          </a:p>
          <a:p>
            <a:pPr algn="l"/>
            <a:endParaRPr lang="en-GB" sz="3000" dirty="0"/>
          </a:p>
          <a:p>
            <a:pPr algn="l"/>
            <a:r>
              <a:rPr lang="en-GB" sz="3000" dirty="0"/>
              <a:t>Assessment (Christodoulou)</a:t>
            </a:r>
          </a:p>
        </p:txBody>
      </p:sp>
    </p:spTree>
    <p:extLst>
      <p:ext uri="{BB962C8B-B14F-4D97-AF65-F5344CB8AC3E}">
        <p14:creationId xmlns:p14="http://schemas.microsoft.com/office/powerpoint/2010/main" val="79900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3416"/>
    </mc:Choice>
    <mc:Fallback xmlns="">
      <p:transition spd="slow" advClick="0" advTm="6341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84016D-8ACF-4DA3-AFC9-330651B4428C}"/>
              </a:ext>
            </a:extLst>
          </p:cNvPr>
          <p:cNvSpPr/>
          <p:nvPr/>
        </p:nvSpPr>
        <p:spPr>
          <a:xfrm>
            <a:off x="2056128" y="98257"/>
            <a:ext cx="88088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/>
              <a:t>Models/Scaffolds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2D813-396F-4A0E-8105-8217EE177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98257"/>
            <a:ext cx="522854" cy="4638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340EE1-BCCE-445B-8772-EA757B3110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18" r="2584"/>
          <a:stretch/>
        </p:blipFill>
        <p:spPr>
          <a:xfrm>
            <a:off x="5323281" y="1385358"/>
            <a:ext cx="6601947" cy="41112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7FCCC5-DA1F-43C2-9B48-097694CC4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074" y="795831"/>
            <a:ext cx="4066924" cy="574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2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08"/>
    </mc:Choice>
    <mc:Fallback xmlns="">
      <p:transition spd="slow" advTm="55708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84016D-8ACF-4DA3-AFC9-330651B4428C}"/>
              </a:ext>
            </a:extLst>
          </p:cNvPr>
          <p:cNvSpPr/>
          <p:nvPr/>
        </p:nvSpPr>
        <p:spPr>
          <a:xfrm>
            <a:off x="2056128" y="98257"/>
            <a:ext cx="88088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/>
              <a:t>Success Criteria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2D813-396F-4A0E-8105-8217EE177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98257"/>
            <a:ext cx="522854" cy="4638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996AF3-DBEE-4C29-BC4C-59B1F1D5B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46374"/>
            <a:ext cx="7396479" cy="599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1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08"/>
    </mc:Choice>
    <mc:Fallback xmlns="">
      <p:transition spd="slow" advTm="55708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84016D-8ACF-4DA3-AFC9-330651B4428C}"/>
              </a:ext>
            </a:extLst>
          </p:cNvPr>
          <p:cNvSpPr/>
          <p:nvPr/>
        </p:nvSpPr>
        <p:spPr>
          <a:xfrm>
            <a:off x="1964688" y="98257"/>
            <a:ext cx="88088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/>
              <a:t>Differentiation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2D813-396F-4A0E-8105-8217EE177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98257"/>
            <a:ext cx="522854" cy="4638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58DA2E0-AE47-4386-89BE-489CD8708A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5" t="8513" r="3204" b="10557"/>
          <a:stretch/>
        </p:blipFill>
        <p:spPr>
          <a:xfrm>
            <a:off x="1280160" y="1253279"/>
            <a:ext cx="10061323" cy="433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6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08"/>
    </mc:Choice>
    <mc:Fallback xmlns="">
      <p:transition spd="slow" advTm="55708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060ED-950F-4385-9FF6-04A60EE87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Towards a Knowledge-Based Writing 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E9FD3-48EC-4C00-A210-E4EFBF36F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754" y="1690688"/>
            <a:ext cx="10357999" cy="44482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Actual prior learning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Consistent scaffolds across year groups, gradually withdrawn</a:t>
            </a:r>
          </a:p>
          <a:p>
            <a:endParaRPr lang="en-GB" dirty="0"/>
          </a:p>
          <a:p>
            <a:r>
              <a:rPr lang="en-GB" dirty="0"/>
              <a:t>Writing Across the Curriculum – subject based not generic non-fiction.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B0E23-2390-443D-BFAC-7191CC44C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98257"/>
            <a:ext cx="522854" cy="4638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596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34393"/>
    </mc:Choice>
    <mc:Fallback xmlns="">
      <p:transition spd="slow" advClick="0" advTm="7343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060ED-950F-4385-9FF6-04A60EE87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56" y="673903"/>
            <a:ext cx="10515600" cy="94566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Towards a Knowledge-Based Writing Curriculum</a:t>
            </a:r>
            <a:br>
              <a:rPr lang="en-GB" dirty="0"/>
            </a:br>
            <a:r>
              <a:rPr lang="en-GB" dirty="0"/>
              <a:t>Fewer genres/shorter units of writing</a:t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B0E23-2390-443D-BFAC-7191CC44C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98257"/>
            <a:ext cx="522854" cy="4638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1DEB50-9834-44E0-B81B-B3C58638AB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" t="10185" r="4493" b="5725"/>
          <a:stretch/>
        </p:blipFill>
        <p:spPr>
          <a:xfrm>
            <a:off x="1875193" y="1690688"/>
            <a:ext cx="9036648" cy="47082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349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34393"/>
    </mc:Choice>
    <mc:Fallback xmlns="">
      <p:transition spd="slow" advClick="0" advTm="734393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77BB18E-1CA6-492E-AD7E-0A19D1FBB6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530174"/>
              </p:ext>
            </p:extLst>
          </p:nvPr>
        </p:nvGraphicFramePr>
        <p:xfrm>
          <a:off x="154745" y="239151"/>
          <a:ext cx="11732455" cy="55890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065">
                  <a:extLst>
                    <a:ext uri="{9D8B030D-6E8A-4147-A177-3AD203B41FA5}">
                      <a16:colId xmlns:a16="http://schemas.microsoft.com/office/drawing/2014/main" val="2652154783"/>
                    </a:ext>
                  </a:extLst>
                </a:gridCol>
                <a:gridCol w="1676065">
                  <a:extLst>
                    <a:ext uri="{9D8B030D-6E8A-4147-A177-3AD203B41FA5}">
                      <a16:colId xmlns:a16="http://schemas.microsoft.com/office/drawing/2014/main" val="3792389521"/>
                    </a:ext>
                  </a:extLst>
                </a:gridCol>
                <a:gridCol w="1676065">
                  <a:extLst>
                    <a:ext uri="{9D8B030D-6E8A-4147-A177-3AD203B41FA5}">
                      <a16:colId xmlns:a16="http://schemas.microsoft.com/office/drawing/2014/main" val="1433267157"/>
                    </a:ext>
                  </a:extLst>
                </a:gridCol>
                <a:gridCol w="1676065">
                  <a:extLst>
                    <a:ext uri="{9D8B030D-6E8A-4147-A177-3AD203B41FA5}">
                      <a16:colId xmlns:a16="http://schemas.microsoft.com/office/drawing/2014/main" val="157233626"/>
                    </a:ext>
                  </a:extLst>
                </a:gridCol>
                <a:gridCol w="1676065">
                  <a:extLst>
                    <a:ext uri="{9D8B030D-6E8A-4147-A177-3AD203B41FA5}">
                      <a16:colId xmlns:a16="http://schemas.microsoft.com/office/drawing/2014/main" val="1555359628"/>
                    </a:ext>
                  </a:extLst>
                </a:gridCol>
                <a:gridCol w="1676065">
                  <a:extLst>
                    <a:ext uri="{9D8B030D-6E8A-4147-A177-3AD203B41FA5}">
                      <a16:colId xmlns:a16="http://schemas.microsoft.com/office/drawing/2014/main" val="2655007282"/>
                    </a:ext>
                  </a:extLst>
                </a:gridCol>
                <a:gridCol w="1676065">
                  <a:extLst>
                    <a:ext uri="{9D8B030D-6E8A-4147-A177-3AD203B41FA5}">
                      <a16:colId xmlns:a16="http://schemas.microsoft.com/office/drawing/2014/main" val="228468730"/>
                    </a:ext>
                  </a:extLst>
                </a:gridCol>
              </a:tblGrid>
              <a:tr h="12914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Aut1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Aut2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Spr1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Spr2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Sum1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Sum2</a:t>
                      </a:r>
                      <a:endParaRPr lang="en-GB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730070"/>
                  </a:ext>
                </a:extLst>
              </a:tr>
              <a:tr h="129141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Y5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Character Description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Narrative - Retell </a:t>
                      </a:r>
                    </a:p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Explanation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Setting Description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Explanation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Essay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Character Description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Narrative - Retell </a:t>
                      </a:r>
                    </a:p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Explanation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Setting Description</a:t>
                      </a:r>
                    </a:p>
                    <a:p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Explanation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Essay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Character Description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Narrative - Retell 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B</a:t>
                      </a:r>
                      <a:r>
                        <a:rPr lang="en-GB" dirty="0"/>
                        <a:t>iography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Setting Description</a:t>
                      </a:r>
                    </a:p>
                    <a:p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Essay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</a:t>
                      </a:r>
                      <a:r>
                        <a:rPr lang="en-GB" dirty="0"/>
                        <a:t>iography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853357"/>
                  </a:ext>
                </a:extLst>
              </a:tr>
              <a:tr h="129141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Y6</a:t>
                      </a:r>
                      <a:endParaRPr lang="en-GB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Character Description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Narrative - Retell </a:t>
                      </a:r>
                    </a:p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Explanation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Setting Description</a:t>
                      </a:r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Essay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</a:t>
                      </a:r>
                      <a:r>
                        <a:rPr lang="en-GB" dirty="0"/>
                        <a:t>iography</a:t>
                      </a:r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iary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Character Description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Narrative - Retell </a:t>
                      </a:r>
                    </a:p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Explanation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Setting Description</a:t>
                      </a:r>
                    </a:p>
                    <a:p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Essay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</a:t>
                      </a:r>
                      <a:r>
                        <a:rPr lang="en-GB" dirty="0"/>
                        <a:t>iography</a:t>
                      </a:r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iary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Character Description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Narrative - Retell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Explanation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Setting Description</a:t>
                      </a:r>
                    </a:p>
                    <a:p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Essay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</a:t>
                      </a:r>
                      <a:r>
                        <a:rPr lang="en-GB" dirty="0"/>
                        <a:t>iography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iary Entry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98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8274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060ED-950F-4385-9FF6-04A60EE87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Towards a Knowledge-Based Writing Curriculum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B0E23-2390-443D-BFAC-7191CC44C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98257"/>
            <a:ext cx="522854" cy="4638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D8025D-9072-4DD2-8B23-4421B79F1D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" t="12150" r="7106" b="9115"/>
          <a:stretch/>
        </p:blipFill>
        <p:spPr>
          <a:xfrm>
            <a:off x="1066047" y="1690688"/>
            <a:ext cx="9713713" cy="48869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48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34393"/>
    </mc:Choice>
    <mc:Fallback xmlns="">
      <p:transition spd="slow" advClick="0" advTm="73439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5442E-39B4-45C5-930E-1BA6E1BAA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7476" y="1946032"/>
            <a:ext cx="9589477" cy="2620962"/>
          </a:xfrm>
        </p:spPr>
        <p:txBody>
          <a:bodyPr>
            <a:normAutofit/>
          </a:bodyPr>
          <a:lstStyle/>
          <a:p>
            <a:r>
              <a:rPr lang="en-GB" dirty="0"/>
              <a:t>“I just changed one thing and it’s like they’ve never learnt any of it before!!”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8CC778-9C3F-4C76-B089-C301C1850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98257"/>
            <a:ext cx="522854" cy="46388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263249-00E9-483C-9C55-64846C1E3356}"/>
              </a:ext>
            </a:extLst>
          </p:cNvPr>
          <p:cNvSpPr txBox="1">
            <a:spLocks/>
          </p:cNvSpPr>
          <p:nvPr/>
        </p:nvSpPr>
        <p:spPr>
          <a:xfrm>
            <a:off x="849923" y="1368425"/>
            <a:ext cx="10896600" cy="491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666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3416"/>
    </mc:Choice>
    <mc:Fallback xmlns="">
      <p:transition spd="slow" advClick="0" advTm="6341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2C97A-5604-43A2-8ACC-8E6CD4ADF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840" y="134292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Cognitive Load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482363E-2AE8-4A28-BFC2-D12503EA91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" t="12055" r="4029" b="6406"/>
          <a:stretch/>
        </p:blipFill>
        <p:spPr>
          <a:xfrm>
            <a:off x="1300480" y="1459855"/>
            <a:ext cx="10234228" cy="5019041"/>
          </a:xfrm>
        </p:spPr>
      </p:pic>
    </p:spTree>
    <p:extLst>
      <p:ext uri="{BB962C8B-B14F-4D97-AF65-F5344CB8AC3E}">
        <p14:creationId xmlns:p14="http://schemas.microsoft.com/office/powerpoint/2010/main" val="765485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7C79F-FFE4-49F2-A499-1623CD700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Cognitive Load</a:t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6632F7-4FE3-4494-8D51-928F6252AD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t="7600" r="53434" b="54606"/>
          <a:stretch/>
        </p:blipFill>
        <p:spPr>
          <a:xfrm>
            <a:off x="4294289" y="1027906"/>
            <a:ext cx="4429761" cy="21132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2A3E6D-2E0A-4E7F-94B4-B2E30F330D3B}"/>
              </a:ext>
            </a:extLst>
          </p:cNvPr>
          <p:cNvSpPr/>
          <p:nvPr/>
        </p:nvSpPr>
        <p:spPr>
          <a:xfrm>
            <a:off x="365761" y="3324990"/>
            <a:ext cx="117246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storing/conscious processing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limited in duration (stored for 30 secs if not rehearsed)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in capacity (between 3 and 7 items for storing, less depending on the nature of processing.)</a:t>
            </a:r>
          </a:p>
          <a:p>
            <a:endParaRPr lang="en-US" sz="2800" dirty="0"/>
          </a:p>
          <a:p>
            <a:r>
              <a:rPr lang="en-GB" sz="2800" dirty="0">
                <a:solidFill>
                  <a:schemeClr val="accent5"/>
                </a:solidFill>
              </a:rPr>
              <a:t>limitations apply to new, yet to be learned information that has not been stored in the long term memory.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0650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5442E-39B4-45C5-930E-1BA6E1BAA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7108" y="48846"/>
            <a:ext cx="9144000" cy="919163"/>
          </a:xfrm>
        </p:spPr>
        <p:txBody>
          <a:bodyPr>
            <a:normAutofit/>
          </a:bodyPr>
          <a:lstStyle/>
          <a:p>
            <a:r>
              <a:rPr lang="en-GB" dirty="0"/>
              <a:t>Cognitive Load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8CC778-9C3F-4C76-B089-C301C1850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98257"/>
            <a:ext cx="522854" cy="46388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263249-00E9-483C-9C55-64846C1E3356}"/>
              </a:ext>
            </a:extLst>
          </p:cNvPr>
          <p:cNvSpPr txBox="1">
            <a:spLocks/>
          </p:cNvSpPr>
          <p:nvPr/>
        </p:nvSpPr>
        <p:spPr>
          <a:xfrm>
            <a:off x="849923" y="1368425"/>
            <a:ext cx="10896600" cy="491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FB40AB-A8C0-42D7-8C20-D6C35B931189}"/>
              </a:ext>
            </a:extLst>
          </p:cNvPr>
          <p:cNvSpPr txBox="1"/>
          <p:nvPr/>
        </p:nvSpPr>
        <p:spPr>
          <a:xfrm>
            <a:off x="1945153" y="3949449"/>
            <a:ext cx="8042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No limits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Overrides the limitations of working memory.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074759-FE66-453E-ACD1-0960443F8445}"/>
              </a:ext>
            </a:extLst>
          </p:cNvPr>
          <p:cNvSpPr/>
          <p:nvPr/>
        </p:nvSpPr>
        <p:spPr>
          <a:xfrm>
            <a:off x="268265" y="6236264"/>
            <a:ext cx="117830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Times New Roman" panose="02020603050405020304" pitchFamily="18" charset="0"/>
              </a:rPr>
              <a:t>Source: Why Minimal Guidance During Instruction Does Not Work: An Analysis of the Failure of Constructivist, Discovery, Problem-Based, Experiential, and Inquiry-Based Teaching; Kirschner, Sweller and Clark (2006).</a:t>
            </a:r>
            <a:endParaRPr lang="en-GB" sz="1400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E06946-4EB1-4835-A7C7-DCF7C7482D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t="46219" r="52459" b="9362"/>
          <a:stretch/>
        </p:blipFill>
        <p:spPr>
          <a:xfrm>
            <a:off x="4230663" y="1065304"/>
            <a:ext cx="4527258" cy="248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1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3416"/>
    </mc:Choice>
    <mc:Fallback xmlns="">
      <p:transition spd="slow" advClick="0" advTm="6341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5442E-39B4-45C5-930E-1BA6E1BAA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7108" y="48846"/>
            <a:ext cx="9144000" cy="919163"/>
          </a:xfrm>
        </p:spPr>
        <p:txBody>
          <a:bodyPr>
            <a:normAutofit/>
          </a:bodyPr>
          <a:lstStyle/>
          <a:p>
            <a:r>
              <a:rPr lang="en-GB" dirty="0"/>
              <a:t>Cognitive Load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8CC778-9C3F-4C76-B089-C301C1850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98257"/>
            <a:ext cx="522854" cy="46388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263249-00E9-483C-9C55-64846C1E3356}"/>
              </a:ext>
            </a:extLst>
          </p:cNvPr>
          <p:cNvSpPr txBox="1">
            <a:spLocks/>
          </p:cNvSpPr>
          <p:nvPr/>
        </p:nvSpPr>
        <p:spPr>
          <a:xfrm>
            <a:off x="849923" y="1368425"/>
            <a:ext cx="10896600" cy="491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074759-FE66-453E-ACD1-0960443F8445}"/>
              </a:ext>
            </a:extLst>
          </p:cNvPr>
          <p:cNvSpPr/>
          <p:nvPr/>
        </p:nvSpPr>
        <p:spPr>
          <a:xfrm>
            <a:off x="268265" y="6236264"/>
            <a:ext cx="117830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Times New Roman" panose="02020603050405020304" pitchFamily="18" charset="0"/>
              </a:rPr>
              <a:t>Source: Why Minimal Guidance During Instruction Does Not Work: An Analysis of the Failure of Constructivist, Discovery, Problem-Based, Experiential, and Inquiry-Based Teaching; Kirschner, Sweller and Clark (2006).</a:t>
            </a:r>
            <a:endParaRPr lang="en-GB" sz="1400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9328D7-AE63-481C-BB74-334A0F9E04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39908" r="15272" b="26504"/>
          <a:stretch/>
        </p:blipFill>
        <p:spPr>
          <a:xfrm>
            <a:off x="2919827" y="2306320"/>
            <a:ext cx="6258561" cy="183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9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3416"/>
    </mc:Choice>
    <mc:Fallback xmlns="">
      <p:transition spd="slow" advClick="0" advTm="6341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5442E-39B4-45C5-930E-1BA6E1BAA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7108" y="48846"/>
            <a:ext cx="9144000" cy="919163"/>
          </a:xfrm>
        </p:spPr>
        <p:txBody>
          <a:bodyPr>
            <a:normAutofit/>
          </a:bodyPr>
          <a:lstStyle/>
          <a:p>
            <a:r>
              <a:rPr lang="en-GB" dirty="0"/>
              <a:t>Schemas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8CC778-9C3F-4C76-B089-C301C1850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98257"/>
            <a:ext cx="522854" cy="46388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263249-00E9-483C-9C55-64846C1E3356}"/>
              </a:ext>
            </a:extLst>
          </p:cNvPr>
          <p:cNvSpPr txBox="1">
            <a:spLocks/>
          </p:cNvSpPr>
          <p:nvPr/>
        </p:nvSpPr>
        <p:spPr>
          <a:xfrm>
            <a:off x="849923" y="1368425"/>
            <a:ext cx="10896600" cy="491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FB40AB-A8C0-42D7-8C20-D6C35B931189}"/>
              </a:ext>
            </a:extLst>
          </p:cNvPr>
          <p:cNvSpPr txBox="1"/>
          <p:nvPr/>
        </p:nvSpPr>
        <p:spPr>
          <a:xfrm>
            <a:off x="881284" y="1500590"/>
            <a:ext cx="103356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system of organising information in long term memory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reduces load on working memory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Allows more complex tasks like evaluation and analysis</a:t>
            </a:r>
          </a:p>
          <a:p>
            <a:endParaRPr lang="en-GB" sz="3200" dirty="0"/>
          </a:p>
          <a:p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DEEB12-8E30-461B-9465-D61DC67E2C62}"/>
              </a:ext>
            </a:extLst>
          </p:cNvPr>
          <p:cNvSpPr txBox="1"/>
          <p:nvPr/>
        </p:nvSpPr>
        <p:spPr>
          <a:xfrm>
            <a:off x="4119239" y="1256062"/>
            <a:ext cx="5471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/>
          </a:p>
          <a:p>
            <a:endParaRPr lang="en-GB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01E62E-5E97-49AD-926B-EF1A17D68530}"/>
              </a:ext>
            </a:extLst>
          </p:cNvPr>
          <p:cNvSpPr/>
          <p:nvPr/>
        </p:nvSpPr>
        <p:spPr>
          <a:xfrm>
            <a:off x="268265" y="6236264"/>
            <a:ext cx="117830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Times New Roman" panose="02020603050405020304" pitchFamily="18" charset="0"/>
              </a:rPr>
              <a:t>Source: David Didau and Nick Rose: What Every Teacher Needs to Know about Psychology</a:t>
            </a:r>
            <a:endParaRPr lang="en-GB" sz="1400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324EA1-58E6-448F-B7C0-92554F01A4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5" t="30009" r="11443" b="15491"/>
          <a:stretch/>
        </p:blipFill>
        <p:spPr>
          <a:xfrm>
            <a:off x="1778602" y="852842"/>
            <a:ext cx="7538395" cy="293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8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3416"/>
    </mc:Choice>
    <mc:Fallback xmlns="">
      <p:transition spd="slow" advClick="0" advTm="6341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2658-7529-4B97-8C26-BDE1E4269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National Curriculum 2014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779DE-1A15-4336-BBC0-62E9AD82E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600325"/>
            <a:ext cx="9804400" cy="1831975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5400" dirty="0"/>
              <a:t>Changes?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72D68B-3BFD-4E33-9152-4628C59F5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98257"/>
            <a:ext cx="522854" cy="4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6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32"/>
    </mc:Choice>
    <mc:Fallback xmlns="">
      <p:transition spd="slow" advTm="2673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4.001|107.167|150.81|103.194|110.6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4.001|107.167|150.81|103.194|110.69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4.001|107.167|150.81|103.194|110.69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2108</TotalTime>
  <Words>939</Words>
  <Application>Microsoft Office PowerPoint</Application>
  <PresentationFormat>Widescreen</PresentationFormat>
  <Paragraphs>251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Helvetica Neue</vt:lpstr>
      <vt:lpstr>Times New Roman</vt:lpstr>
      <vt:lpstr>Office Theme</vt:lpstr>
      <vt:lpstr>Genre Overload</vt:lpstr>
      <vt:lpstr>Background: Knowledge Base</vt:lpstr>
      <vt:lpstr>“I just changed one thing and it’s like they’ve never learnt any of it before!!”</vt:lpstr>
      <vt:lpstr>Cognitive Load</vt:lpstr>
      <vt:lpstr>Cognitive Load </vt:lpstr>
      <vt:lpstr>Cognitive Load</vt:lpstr>
      <vt:lpstr>Cognitive Load</vt:lpstr>
      <vt:lpstr>Schemas</vt:lpstr>
      <vt:lpstr>National Curriculum 2014</vt:lpstr>
      <vt:lpstr>Writing Curriculum: Old and New</vt:lpstr>
      <vt:lpstr>National Curriculum 2014 - Writing</vt:lpstr>
      <vt:lpstr>Genre Overload</vt:lpstr>
      <vt:lpstr>Case Study – Leicester 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Towards a Knowledge-Based Writing Curriculum</vt:lpstr>
      <vt:lpstr>Towards a Knowledge-Based Writing Curriculum Fewer genres/shorter units of writing </vt:lpstr>
      <vt:lpstr>PowerPoint Presentation</vt:lpstr>
      <vt:lpstr>Towards a Knowledge-Based Writing Curriculum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Genres in Primary Literacy</dc:title>
  <dc:creator>Tarjinder Gill</dc:creator>
  <cp:lastModifiedBy>Tarjinder Gill</cp:lastModifiedBy>
  <cp:revision>90</cp:revision>
  <dcterms:created xsi:type="dcterms:W3CDTF">2017-06-10T11:54:17Z</dcterms:created>
  <dcterms:modified xsi:type="dcterms:W3CDTF">2018-11-26T20:08:53Z</dcterms:modified>
  <cp:contentStatus/>
</cp:coreProperties>
</file>